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Playfair Display Regular"/>
      <p:regular r:id="rId29"/>
      <p:bold r:id="rId30"/>
      <p:italic r:id="rId31"/>
      <p:boldItalic r:id="rId32"/>
    </p:embeddedFont>
    <p:embeddedFont>
      <p:font typeface="Oswald"/>
      <p:regular r:id="rId33"/>
      <p:bold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Regular-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Regular-italic.fntdata"/><Relationship Id="rId30" Type="http://schemas.openxmlformats.org/officeDocument/2006/relationships/font" Target="fonts/PlayfairDisplayRegular-bold.fntdata"/><Relationship Id="rId11" Type="http://schemas.openxmlformats.org/officeDocument/2006/relationships/slide" Target="slides/slide6.xml"/><Relationship Id="rId33" Type="http://schemas.openxmlformats.org/officeDocument/2006/relationships/font" Target="fonts/Oswald-regular.fntdata"/><Relationship Id="rId10" Type="http://schemas.openxmlformats.org/officeDocument/2006/relationships/slide" Target="slides/slide5.xml"/><Relationship Id="rId32" Type="http://schemas.openxmlformats.org/officeDocument/2006/relationships/font" Target="fonts/PlayfairDisplayRegular-boldItalic.fntdata"/><Relationship Id="rId13" Type="http://schemas.openxmlformats.org/officeDocument/2006/relationships/slide" Target="slides/slide8.xml"/><Relationship Id="rId35" Type="http://schemas.openxmlformats.org/officeDocument/2006/relationships/font" Target="fonts/Merriweather-regular.fntdata"/><Relationship Id="rId12" Type="http://schemas.openxmlformats.org/officeDocument/2006/relationships/slide" Target="slides/slide7.xml"/><Relationship Id="rId34" Type="http://schemas.openxmlformats.org/officeDocument/2006/relationships/font" Target="fonts/Oswald-bold.fntdata"/><Relationship Id="rId15" Type="http://schemas.openxmlformats.org/officeDocument/2006/relationships/slide" Target="slides/slide10.xml"/><Relationship Id="rId37" Type="http://schemas.openxmlformats.org/officeDocument/2006/relationships/font" Target="fonts/Merriweather-italic.fntdata"/><Relationship Id="rId14" Type="http://schemas.openxmlformats.org/officeDocument/2006/relationships/slide" Target="slides/slide9.xml"/><Relationship Id="rId36" Type="http://schemas.openxmlformats.org/officeDocument/2006/relationships/font" Target="fonts/Merriweather-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erriweather-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871218b4f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71218b4f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871218b4f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71218b4f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871218b4f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71218b4f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87038fff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7038fff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7038fff8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7038fff8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87038fff8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7038fff8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87100f53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87100f53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87100f53a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87100f53a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8065cd772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8065cd772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8065cd772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8065cd772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87038fff8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7038fff8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8065cd772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8065cd772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87038fff83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7038fff83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8065cd772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8065cd772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8065cd772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065cd772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87038fff83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7038fff83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87038fff83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87038fff83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871218b4f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71218b4f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www.youtube.com/watch?v=SHK2C-QQR-k" TargetMode="Externa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ieeexplore.ieee.org/document/1331064" TargetMode="External"/><Relationship Id="rId4" Type="http://schemas.openxmlformats.org/officeDocument/2006/relationships/hyperlink" Target="https://ieeexplore.ieee.org/document/1299399" TargetMode="External"/><Relationship Id="rId5" Type="http://schemas.openxmlformats.org/officeDocument/2006/relationships/hyperlink" Target="http://www.cplusplus.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4.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www.youtube.com/watch?v=bag9WuIXCUg" TargetMode="Externa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66" name="Google Shape;66;p13"/>
          <p:cNvPicPr preferRelativeResize="0"/>
          <p:nvPr/>
        </p:nvPicPr>
        <p:blipFill>
          <a:blip r:embed="rId3">
            <a:alphaModFix/>
          </a:blip>
          <a:stretch>
            <a:fillRect/>
          </a:stretch>
        </p:blipFill>
        <p:spPr>
          <a:xfrm>
            <a:off x="0" y="0"/>
            <a:ext cx="9174124" cy="5143500"/>
          </a:xfrm>
          <a:prstGeom prst="rect">
            <a:avLst/>
          </a:prstGeom>
          <a:noFill/>
          <a:ln>
            <a:noFill/>
          </a:ln>
        </p:spPr>
      </p:pic>
      <p:sp>
        <p:nvSpPr>
          <p:cNvPr id="67" name="Google Shape;67;p13"/>
          <p:cNvSpPr txBox="1"/>
          <p:nvPr/>
        </p:nvSpPr>
        <p:spPr>
          <a:xfrm>
            <a:off x="2007375" y="43025"/>
            <a:ext cx="5664300" cy="11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00"/>
                </a:solidFill>
              </a:rPr>
              <a:t>BLACKJACK MINIMUM RISK ALGORITHM</a:t>
            </a:r>
            <a:endParaRPr b="1" sz="2000">
              <a:solidFill>
                <a:srgbClr val="FFFF00"/>
              </a:solidFill>
            </a:endParaRPr>
          </a:p>
        </p:txBody>
      </p:sp>
      <p:sp>
        <p:nvSpPr>
          <p:cNvPr id="68" name="Google Shape;68;p13"/>
          <p:cNvSpPr txBox="1"/>
          <p:nvPr/>
        </p:nvSpPr>
        <p:spPr>
          <a:xfrm>
            <a:off x="6118375" y="3550250"/>
            <a:ext cx="2902800" cy="133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F4CCCC"/>
                </a:solidFill>
                <a:latin typeface="Roboto"/>
                <a:ea typeface="Roboto"/>
                <a:cs typeface="Roboto"/>
                <a:sym typeface="Roboto"/>
              </a:rPr>
              <a:t>AKSHAY RAJ. S</a:t>
            </a:r>
            <a:endParaRPr b="1" sz="1600">
              <a:solidFill>
                <a:srgbClr val="F4CCCC"/>
              </a:solidFill>
              <a:latin typeface="Roboto"/>
              <a:ea typeface="Roboto"/>
              <a:cs typeface="Roboto"/>
              <a:sym typeface="Roboto"/>
            </a:endParaRPr>
          </a:p>
          <a:p>
            <a:pPr indent="0" lvl="0" marL="0" rtl="0" algn="l">
              <a:spcBef>
                <a:spcPts val="0"/>
              </a:spcBef>
              <a:spcAft>
                <a:spcPts val="0"/>
              </a:spcAft>
              <a:buNone/>
            </a:pPr>
            <a:r>
              <a:rPr b="1" lang="en" sz="1600">
                <a:solidFill>
                  <a:srgbClr val="F4CCCC"/>
                </a:solidFill>
                <a:latin typeface="Roboto"/>
                <a:ea typeface="Roboto"/>
                <a:cs typeface="Roboto"/>
                <a:sym typeface="Roboto"/>
              </a:rPr>
              <a:t>(180001058)</a:t>
            </a:r>
            <a:endParaRPr b="1" sz="1600">
              <a:solidFill>
                <a:srgbClr val="F4CCCC"/>
              </a:solidFill>
              <a:latin typeface="Roboto"/>
              <a:ea typeface="Roboto"/>
              <a:cs typeface="Roboto"/>
              <a:sym typeface="Roboto"/>
            </a:endParaRPr>
          </a:p>
          <a:p>
            <a:pPr indent="0" lvl="0" marL="0" rtl="0" algn="l">
              <a:spcBef>
                <a:spcPts val="0"/>
              </a:spcBef>
              <a:spcAft>
                <a:spcPts val="0"/>
              </a:spcAft>
              <a:buNone/>
            </a:pPr>
            <a:r>
              <a:rPr b="1" lang="en" sz="1600">
                <a:solidFill>
                  <a:srgbClr val="F4CCCC"/>
                </a:solidFill>
                <a:latin typeface="Roboto"/>
                <a:ea typeface="Roboto"/>
                <a:cs typeface="Roboto"/>
                <a:sym typeface="Roboto"/>
              </a:rPr>
              <a:t>PRASHANT KUMAR RAJAK</a:t>
            </a:r>
            <a:endParaRPr b="1" sz="1600">
              <a:solidFill>
                <a:srgbClr val="F4CCCC"/>
              </a:solidFill>
              <a:latin typeface="Roboto"/>
              <a:ea typeface="Roboto"/>
              <a:cs typeface="Roboto"/>
              <a:sym typeface="Roboto"/>
            </a:endParaRPr>
          </a:p>
          <a:p>
            <a:pPr indent="0" lvl="0" marL="0" rtl="0" algn="l">
              <a:spcBef>
                <a:spcPts val="0"/>
              </a:spcBef>
              <a:spcAft>
                <a:spcPts val="0"/>
              </a:spcAft>
              <a:buNone/>
            </a:pPr>
            <a:r>
              <a:rPr b="1" lang="en" sz="1600">
                <a:solidFill>
                  <a:srgbClr val="F4CCCC"/>
                </a:solidFill>
                <a:latin typeface="Roboto"/>
                <a:ea typeface="Roboto"/>
                <a:cs typeface="Roboto"/>
                <a:sym typeface="Roboto"/>
              </a:rPr>
              <a:t>(180001037)</a:t>
            </a:r>
            <a:endParaRPr b="1" sz="1600">
              <a:solidFill>
                <a:srgbClr val="F4CCCC"/>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OF COUNTING CARDS:</a:t>
            </a:r>
            <a:endParaRPr/>
          </a:p>
        </p:txBody>
      </p:sp>
      <p:pic>
        <p:nvPicPr>
          <p:cNvPr descr="Counting cards is simple, but can take time to master. We’ve won millions from casinos through the craft of card counting. In this video, Colin walks you through how to count cards in blackjack in just a few easy steps. &#10;&#10;SUBSCRIBE for weekly Card Counting training:&#10;https://www.youtube.com/subscription_center?add_user=bjavideos/&#10;&#10;Get access to our FREE Card Counting Mini-Course:&#10;https://www.blackjackapprenticeship.com/card-counting-mini-course-opt-in/&#10;&#10;https://www.blackjackapprenticeship.com/&#10;https://www.facebook.com/blackjackapprenticeship/" id="128" name="Google Shape;128;p22" title="How to Count Cards (and Bring Down the House)">
            <a:hlinkClick r:id="rId3"/>
          </p:cNvPr>
          <p:cNvPicPr preferRelativeResize="0"/>
          <p:nvPr/>
        </p:nvPicPr>
        <p:blipFill>
          <a:blip r:embed="rId4">
            <a:alphaModFix/>
          </a:blip>
          <a:stretch>
            <a:fillRect/>
          </a:stretch>
        </p:blipFill>
        <p:spPr>
          <a:xfrm>
            <a:off x="0" y="1284450"/>
            <a:ext cx="8991600" cy="3429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TRUE COUNT:</a:t>
            </a:r>
            <a:endParaRPr/>
          </a:p>
        </p:txBody>
      </p:sp>
      <p:sp>
        <p:nvSpPr>
          <p:cNvPr id="134" name="Google Shape;134;p23"/>
          <p:cNvSpPr txBox="1"/>
          <p:nvPr/>
        </p:nvSpPr>
        <p:spPr>
          <a:xfrm>
            <a:off x="148800" y="1502925"/>
            <a:ext cx="8362800" cy="25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TRUE COUNT = RUNNING COUNT / REMAINING NUMBER OF DECK OF CARDS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457200" lvl="0" marL="0" rtl="0" algn="l">
              <a:spcBef>
                <a:spcPts val="0"/>
              </a:spcBef>
              <a:spcAft>
                <a:spcPts val="0"/>
              </a:spcAft>
              <a:buNone/>
            </a:pPr>
            <a:r>
              <a:rPr lang="en">
                <a:latin typeface="Roboto"/>
                <a:ea typeface="Roboto"/>
                <a:cs typeface="Roboto"/>
                <a:sym typeface="Roboto"/>
              </a:rPr>
              <a:t>THIS TRUE COUNT HELPS TO MAKE A DECISION AS IT GIVES AN IDEA OF WHAT TYPE OF CARDS ARE GOING TO BE DEALT NEXT.</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24"/>
          <p:cNvPicPr preferRelativeResize="0"/>
          <p:nvPr/>
        </p:nvPicPr>
        <p:blipFill rotWithShape="1">
          <a:blip r:embed="rId3">
            <a:alphaModFix/>
          </a:blip>
          <a:srcRect b="51331" l="0" r="0" t="0"/>
          <a:stretch/>
        </p:blipFill>
        <p:spPr>
          <a:xfrm>
            <a:off x="3865075" y="0"/>
            <a:ext cx="2532513" cy="5028299"/>
          </a:xfrm>
          <a:prstGeom prst="rect">
            <a:avLst/>
          </a:prstGeom>
          <a:noFill/>
          <a:ln>
            <a:noFill/>
          </a:ln>
        </p:spPr>
      </p:pic>
      <p:pic>
        <p:nvPicPr>
          <p:cNvPr id="140" name="Google Shape;140;p24"/>
          <p:cNvPicPr preferRelativeResize="0"/>
          <p:nvPr/>
        </p:nvPicPr>
        <p:blipFill rotWithShape="1">
          <a:blip r:embed="rId4">
            <a:alphaModFix/>
          </a:blip>
          <a:srcRect b="0" l="0" r="0" t="48822"/>
          <a:stretch/>
        </p:blipFill>
        <p:spPr>
          <a:xfrm>
            <a:off x="6431150" y="16138"/>
            <a:ext cx="2712850" cy="4996024"/>
          </a:xfrm>
          <a:prstGeom prst="rect">
            <a:avLst/>
          </a:prstGeom>
          <a:noFill/>
          <a:ln>
            <a:noFill/>
          </a:ln>
        </p:spPr>
      </p:pic>
      <p:sp>
        <p:nvSpPr>
          <p:cNvPr id="141" name="Google Shape;141;p24"/>
          <p:cNvSpPr txBox="1"/>
          <p:nvPr/>
        </p:nvSpPr>
        <p:spPr>
          <a:xfrm>
            <a:off x="125950" y="140100"/>
            <a:ext cx="3188400" cy="4863300"/>
          </a:xfrm>
          <a:prstGeom prst="rect">
            <a:avLst/>
          </a:prstGeom>
          <a:solidFill>
            <a:srgbClr val="99999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t/>
            </a:r>
            <a:endParaRPr sz="1700">
              <a:latin typeface="Roboto"/>
              <a:ea typeface="Roboto"/>
              <a:cs typeface="Roboto"/>
              <a:sym typeface="Roboto"/>
            </a:endParaRPr>
          </a:p>
          <a:p>
            <a:pPr indent="0" lvl="0" marL="0" rtl="0" algn="l">
              <a:spcBef>
                <a:spcPts val="0"/>
              </a:spcBef>
              <a:spcAft>
                <a:spcPts val="0"/>
              </a:spcAft>
              <a:buNone/>
            </a:pPr>
            <a:r>
              <a:rPr lang="en" sz="2000">
                <a:latin typeface="Oswald"/>
                <a:ea typeface="Oswald"/>
                <a:cs typeface="Oswald"/>
                <a:sym typeface="Oswald"/>
              </a:rPr>
              <a:t>EVOLVED BASIC STRATEGY :</a:t>
            </a:r>
            <a:endParaRPr sz="2000">
              <a:latin typeface="Oswald"/>
              <a:ea typeface="Oswald"/>
              <a:cs typeface="Oswald"/>
              <a:sym typeface="Oswa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Google Shape;146;p25"/>
          <p:cNvPicPr preferRelativeResize="0"/>
          <p:nvPr/>
        </p:nvPicPr>
        <p:blipFill rotWithShape="1">
          <a:blip r:embed="rId3">
            <a:alphaModFix/>
          </a:blip>
          <a:srcRect b="61201" l="0" r="0" t="0"/>
          <a:stretch/>
        </p:blipFill>
        <p:spPr>
          <a:xfrm>
            <a:off x="152400" y="152400"/>
            <a:ext cx="8810523" cy="470737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Google Shape;151;p26"/>
          <p:cNvPicPr preferRelativeResize="0"/>
          <p:nvPr/>
        </p:nvPicPr>
        <p:blipFill rotWithShape="1">
          <a:blip r:embed="rId3">
            <a:alphaModFix/>
          </a:blip>
          <a:srcRect b="40304" l="0" r="0" t="38645"/>
          <a:stretch/>
        </p:blipFill>
        <p:spPr>
          <a:xfrm>
            <a:off x="0" y="-1"/>
            <a:ext cx="9035501" cy="50925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27"/>
          <p:cNvPicPr preferRelativeResize="0"/>
          <p:nvPr/>
        </p:nvPicPr>
        <p:blipFill rotWithShape="1">
          <a:blip r:embed="rId3">
            <a:alphaModFix/>
          </a:blip>
          <a:srcRect b="4667" l="0" r="0" t="59699"/>
          <a:stretch/>
        </p:blipFill>
        <p:spPr>
          <a:xfrm>
            <a:off x="0" y="0"/>
            <a:ext cx="9108423" cy="51434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Complexity Analysis</a:t>
            </a:r>
            <a:endParaRPr>
              <a:solidFill>
                <a:srgbClr val="00FF00"/>
              </a:solidFill>
            </a:endParaRPr>
          </a:p>
        </p:txBody>
      </p:sp>
      <p:sp>
        <p:nvSpPr>
          <p:cNvPr id="162" name="Google Shape;162;p28"/>
          <p:cNvSpPr txBox="1"/>
          <p:nvPr/>
        </p:nvSpPr>
        <p:spPr>
          <a:xfrm>
            <a:off x="423250" y="1527975"/>
            <a:ext cx="8299800" cy="3228000"/>
          </a:xfrm>
          <a:prstGeom prst="rect">
            <a:avLst/>
          </a:prstGeom>
          <a:solidFill>
            <a:srgbClr val="134F5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600">
              <a:solidFill>
                <a:srgbClr val="F3F3F3"/>
              </a:solidFill>
              <a:latin typeface="Roboto"/>
              <a:ea typeface="Roboto"/>
              <a:cs typeface="Roboto"/>
              <a:sym typeface="Roboto"/>
            </a:endParaRPr>
          </a:p>
          <a:p>
            <a:pPr indent="0" lvl="0" marL="0" rtl="0" algn="ctr">
              <a:spcBef>
                <a:spcPts val="0"/>
              </a:spcBef>
              <a:spcAft>
                <a:spcPts val="0"/>
              </a:spcAft>
              <a:buNone/>
            </a:pPr>
            <a:r>
              <a:t/>
            </a:r>
            <a:endParaRPr sz="2600">
              <a:solidFill>
                <a:srgbClr val="F3F3F3"/>
              </a:solidFill>
              <a:latin typeface="Roboto"/>
              <a:ea typeface="Roboto"/>
              <a:cs typeface="Roboto"/>
              <a:sym typeface="Roboto"/>
            </a:endParaRPr>
          </a:p>
          <a:p>
            <a:pPr indent="0" lvl="0" marL="0" rtl="0" algn="ctr">
              <a:spcBef>
                <a:spcPts val="0"/>
              </a:spcBef>
              <a:spcAft>
                <a:spcPts val="0"/>
              </a:spcAft>
              <a:buNone/>
            </a:pPr>
            <a:r>
              <a:rPr lang="en" sz="2600">
                <a:solidFill>
                  <a:srgbClr val="F3F3F3"/>
                </a:solidFill>
                <a:latin typeface="Roboto"/>
                <a:ea typeface="Roboto"/>
                <a:cs typeface="Roboto"/>
                <a:sym typeface="Roboto"/>
              </a:rPr>
              <a:t>Time complexity of the program is O(n</a:t>
            </a:r>
            <a:r>
              <a:rPr baseline="30000" lang="en" sz="2600">
                <a:solidFill>
                  <a:srgbClr val="F3F3F3"/>
                </a:solidFill>
                <a:latin typeface="Roboto"/>
                <a:ea typeface="Roboto"/>
                <a:cs typeface="Roboto"/>
                <a:sym typeface="Roboto"/>
              </a:rPr>
              <a:t>2</a:t>
            </a:r>
            <a:r>
              <a:rPr lang="en" sz="2600">
                <a:solidFill>
                  <a:srgbClr val="F3F3F3"/>
                </a:solidFill>
                <a:latin typeface="Roboto"/>
                <a:ea typeface="Roboto"/>
                <a:cs typeface="Roboto"/>
                <a:sym typeface="Roboto"/>
              </a:rPr>
              <a:t>).</a:t>
            </a:r>
            <a:endParaRPr sz="2600">
              <a:solidFill>
                <a:srgbClr val="F3F3F3"/>
              </a:solidFill>
              <a:latin typeface="Roboto"/>
              <a:ea typeface="Roboto"/>
              <a:cs typeface="Roboto"/>
              <a:sym typeface="Roboto"/>
            </a:endParaRPr>
          </a:p>
          <a:p>
            <a:pPr indent="0" lvl="0" marL="0" rtl="0" algn="ctr">
              <a:spcBef>
                <a:spcPts val="0"/>
              </a:spcBef>
              <a:spcAft>
                <a:spcPts val="0"/>
              </a:spcAft>
              <a:buNone/>
            </a:pPr>
            <a:r>
              <a:rPr lang="en" sz="2600">
                <a:solidFill>
                  <a:srgbClr val="F3F3F3"/>
                </a:solidFill>
                <a:latin typeface="Roboto"/>
                <a:ea typeface="Roboto"/>
                <a:cs typeface="Roboto"/>
                <a:sym typeface="Roboto"/>
              </a:rPr>
              <a:t>    Where n is the number of players.</a:t>
            </a:r>
            <a:endParaRPr sz="2600">
              <a:solidFill>
                <a:srgbClr val="F3F3F3"/>
              </a:solidFill>
              <a:latin typeface="Roboto"/>
              <a:ea typeface="Roboto"/>
              <a:cs typeface="Roboto"/>
              <a:sym typeface="Roboto"/>
            </a:endParaRPr>
          </a:p>
        </p:txBody>
      </p:sp>
      <p:sp>
        <p:nvSpPr>
          <p:cNvPr id="163" name="Google Shape;163;p28"/>
          <p:cNvSpPr txBox="1"/>
          <p:nvPr/>
        </p:nvSpPr>
        <p:spPr>
          <a:xfrm>
            <a:off x="1606900" y="2855100"/>
            <a:ext cx="4131900" cy="4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00" y="508100"/>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Execution time of the play() function</a:t>
            </a:r>
            <a:endParaRPr>
              <a:solidFill>
                <a:srgbClr val="00FF00"/>
              </a:solidFill>
            </a:endParaRPr>
          </a:p>
        </p:txBody>
      </p:sp>
      <p:sp>
        <p:nvSpPr>
          <p:cNvPr id="169" name="Google Shape;169;p29"/>
          <p:cNvSpPr txBox="1"/>
          <p:nvPr/>
        </p:nvSpPr>
        <p:spPr>
          <a:xfrm>
            <a:off x="179350" y="1470600"/>
            <a:ext cx="8816400" cy="336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0" name="Google Shape;170;p29"/>
          <p:cNvSpPr txBox="1"/>
          <p:nvPr/>
        </p:nvSpPr>
        <p:spPr>
          <a:xfrm>
            <a:off x="459125" y="1657100"/>
            <a:ext cx="8084700" cy="1133400"/>
          </a:xfrm>
          <a:prstGeom prst="rect">
            <a:avLst/>
          </a:prstGeom>
          <a:solidFill>
            <a:srgbClr val="99999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Times New Roman"/>
              <a:ea typeface="Times New Roman"/>
              <a:cs typeface="Times New Roman"/>
              <a:sym typeface="Times New Roman"/>
            </a:endParaRPr>
          </a:p>
          <a:p>
            <a:pPr indent="0" lvl="0" marL="0" rtl="0" algn="l">
              <a:spcBef>
                <a:spcPts val="0"/>
              </a:spcBef>
              <a:spcAft>
                <a:spcPts val="0"/>
              </a:spcAft>
              <a:buNone/>
            </a:pPr>
            <a:r>
              <a:rPr lang="en" sz="2800">
                <a:latin typeface="Times New Roman"/>
                <a:ea typeface="Times New Roman"/>
                <a:cs typeface="Times New Roman"/>
                <a:sym typeface="Times New Roman"/>
              </a:rPr>
              <a:t>For n=1 players, t=5.00 sec.</a:t>
            </a:r>
            <a:endParaRPr sz="2800">
              <a:latin typeface="Times New Roman"/>
              <a:ea typeface="Times New Roman"/>
              <a:cs typeface="Times New Roman"/>
              <a:sym typeface="Times New Roman"/>
            </a:endParaRPr>
          </a:p>
        </p:txBody>
      </p:sp>
      <p:sp>
        <p:nvSpPr>
          <p:cNvPr id="171" name="Google Shape;171;p29"/>
          <p:cNvSpPr txBox="1"/>
          <p:nvPr/>
        </p:nvSpPr>
        <p:spPr>
          <a:xfrm>
            <a:off x="459200" y="3177925"/>
            <a:ext cx="8084700" cy="1269600"/>
          </a:xfrm>
          <a:prstGeom prst="rect">
            <a:avLst/>
          </a:prstGeom>
          <a:solidFill>
            <a:srgbClr val="99999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latin typeface="Times New Roman"/>
              <a:ea typeface="Times New Roman"/>
              <a:cs typeface="Times New Roman"/>
              <a:sym typeface="Times New Roman"/>
            </a:endParaRPr>
          </a:p>
          <a:p>
            <a:pPr indent="0" lvl="0" marL="0" rtl="0" algn="l">
              <a:spcBef>
                <a:spcPts val="0"/>
              </a:spcBef>
              <a:spcAft>
                <a:spcPts val="0"/>
              </a:spcAft>
              <a:buNone/>
            </a:pPr>
            <a:r>
              <a:rPr lang="en" sz="2800">
                <a:latin typeface="Times New Roman"/>
                <a:ea typeface="Times New Roman"/>
                <a:cs typeface="Times New Roman"/>
                <a:sym typeface="Times New Roman"/>
              </a:rPr>
              <a:t>For n=2 players, t=20.00 sec.</a:t>
            </a:r>
            <a:endParaRPr sz="28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77" name="Google Shape;177;p30"/>
          <p:cNvSpPr txBox="1"/>
          <p:nvPr/>
        </p:nvSpPr>
        <p:spPr>
          <a:xfrm>
            <a:off x="308475" y="1578200"/>
            <a:ext cx="7374600" cy="2640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AutoNum type="arabicParenR"/>
            </a:pPr>
            <a:r>
              <a:rPr lang="en" u="sng">
                <a:solidFill>
                  <a:schemeClr val="hlink"/>
                </a:solidFill>
                <a:latin typeface="Roboto"/>
                <a:ea typeface="Roboto"/>
                <a:cs typeface="Roboto"/>
                <a:sym typeface="Roboto"/>
                <a:hlinkClick r:id="rId3"/>
              </a:rPr>
              <a:t>https://ieeexplore.ieee.org/document/1331064</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	Author - D.B. Fogel</a:t>
            </a:r>
            <a:endParaRPr>
              <a:latin typeface="Roboto"/>
              <a:ea typeface="Roboto"/>
              <a:cs typeface="Roboto"/>
              <a:sym typeface="Roboto"/>
            </a:endParaRPr>
          </a:p>
          <a:p>
            <a:pPr indent="-317500" lvl="0" marL="457200" rtl="0" algn="l">
              <a:spcBef>
                <a:spcPts val="0"/>
              </a:spcBef>
              <a:spcAft>
                <a:spcPts val="0"/>
              </a:spcAft>
              <a:buSzPts val="1400"/>
              <a:buFont typeface="Roboto"/>
              <a:buAutoNum type="arabicParenR"/>
            </a:pPr>
            <a:r>
              <a:rPr lang="en" u="sng">
                <a:solidFill>
                  <a:schemeClr val="hlink"/>
                </a:solidFill>
                <a:latin typeface="Roboto"/>
                <a:ea typeface="Roboto"/>
                <a:cs typeface="Roboto"/>
                <a:sym typeface="Roboto"/>
                <a:hlinkClick r:id="rId4"/>
              </a:rPr>
              <a:t>https://ieeexplore.ieee.org/document/1299399</a:t>
            </a:r>
            <a:r>
              <a:rPr lang="en">
                <a:latin typeface="Roboto"/>
                <a:ea typeface="Roboto"/>
                <a:cs typeface="Roboto"/>
                <a:sym typeface="Roboto"/>
              </a:rPr>
              <a:t> </a:t>
            </a:r>
            <a:endParaRPr>
              <a:latin typeface="Roboto"/>
              <a:ea typeface="Roboto"/>
              <a:cs typeface="Roboto"/>
              <a:sym typeface="Roboto"/>
            </a:endParaRPr>
          </a:p>
          <a:p>
            <a:pPr indent="0" lvl="0" marL="457200" rtl="0" algn="l">
              <a:spcBef>
                <a:spcPts val="0"/>
              </a:spcBef>
              <a:spcAft>
                <a:spcPts val="0"/>
              </a:spcAft>
              <a:buNone/>
            </a:pPr>
            <a:r>
              <a:rPr lang="en">
                <a:latin typeface="Roboto"/>
                <a:ea typeface="Roboto"/>
                <a:cs typeface="Roboto"/>
                <a:sym typeface="Roboto"/>
              </a:rPr>
              <a:t>Author - G. Kendall &amp; C. Smith</a:t>
            </a:r>
            <a:endParaRPr>
              <a:latin typeface="Roboto"/>
              <a:ea typeface="Roboto"/>
              <a:cs typeface="Roboto"/>
              <a:sym typeface="Roboto"/>
            </a:endParaRPr>
          </a:p>
          <a:p>
            <a:pPr indent="-317500" lvl="0" marL="457200" rtl="0" algn="l">
              <a:spcBef>
                <a:spcPts val="0"/>
              </a:spcBef>
              <a:spcAft>
                <a:spcPts val="0"/>
              </a:spcAft>
              <a:buSzPts val="1400"/>
              <a:buFont typeface="Roboto"/>
              <a:buAutoNum type="arabicParenR"/>
            </a:pPr>
            <a:r>
              <a:rPr lang="en" u="sng">
                <a:solidFill>
                  <a:schemeClr val="hlink"/>
                </a:solidFill>
                <a:latin typeface="Roboto"/>
                <a:ea typeface="Roboto"/>
                <a:cs typeface="Roboto"/>
                <a:sym typeface="Roboto"/>
                <a:hlinkClick r:id="rId5"/>
              </a:rPr>
              <a:t>http://www.cplusplus.com/</a:t>
            </a:r>
            <a:r>
              <a:rPr lang="en">
                <a:latin typeface="Roboto"/>
                <a:ea typeface="Roboto"/>
                <a:cs typeface="Roboto"/>
                <a:sym typeface="Roboto"/>
              </a:rPr>
              <a:t> (for pre-defined function used in the implementation). </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50" y="824975"/>
            <a:ext cx="7550700" cy="142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100"/>
              <a:t>THANK YOU</a:t>
            </a:r>
            <a:endParaRPr sz="7100"/>
          </a:p>
        </p:txBody>
      </p:sp>
      <p:sp>
        <p:nvSpPr>
          <p:cNvPr id="183" name="Google Shape;183;p31"/>
          <p:cNvSpPr txBox="1"/>
          <p:nvPr>
            <p:ph idx="1" type="body"/>
          </p:nvPr>
        </p:nvSpPr>
        <p:spPr>
          <a:xfrm>
            <a:off x="448000" y="2761850"/>
            <a:ext cx="8160300" cy="11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Playfair Display Regular"/>
                <a:ea typeface="Playfair Display Regular"/>
                <a:cs typeface="Playfair Display Regular"/>
                <a:sym typeface="Playfair Display Regular"/>
              </a:rPr>
              <a:t>Prashant Kumar Rajak                                                                                          Suryapogu Akshay Raj </a:t>
            </a:r>
            <a:endParaRPr sz="1400">
              <a:latin typeface="Playfair Display Regular"/>
              <a:ea typeface="Playfair Display Regular"/>
              <a:cs typeface="Playfair Display Regular"/>
              <a:sym typeface="Playfair Display Regular"/>
            </a:endParaRPr>
          </a:p>
          <a:p>
            <a:pPr indent="0" lvl="0" marL="0" rtl="0" algn="l">
              <a:spcBef>
                <a:spcPts val="1600"/>
              </a:spcBef>
              <a:spcAft>
                <a:spcPts val="1600"/>
              </a:spcAft>
              <a:buNone/>
            </a:pPr>
            <a:r>
              <a:rPr lang="en" sz="1400">
                <a:latin typeface="Playfair Display Regular"/>
                <a:ea typeface="Playfair Display Regular"/>
                <a:cs typeface="Playfair Display Regular"/>
                <a:sym typeface="Playfair Display Regular"/>
              </a:rPr>
              <a:t>(180001037)									                (180001058)</a:t>
            </a:r>
            <a:endParaRPr sz="2000">
              <a:latin typeface="Playfair Display Regular"/>
              <a:ea typeface="Playfair Display Regular"/>
              <a:cs typeface="Playfair Display Regular"/>
              <a:sym typeface="Playfair Display Regul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RULES OF BLACKJACK</a:t>
            </a:r>
            <a:endParaRPr/>
          </a:p>
        </p:txBody>
      </p:sp>
      <p:sp>
        <p:nvSpPr>
          <p:cNvPr id="74" name="Google Shape;74;p14"/>
          <p:cNvSpPr txBox="1"/>
          <p:nvPr/>
        </p:nvSpPr>
        <p:spPr>
          <a:xfrm>
            <a:off x="196500" y="1124625"/>
            <a:ext cx="8373900" cy="11649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900"/>
              </a:spcBef>
              <a:spcAft>
                <a:spcPts val="0"/>
              </a:spcAft>
              <a:buClr>
                <a:srgbClr val="333333"/>
              </a:buClr>
              <a:buSzPts val="1300"/>
              <a:buFont typeface="Verdana"/>
              <a:buChar char="●"/>
            </a:pPr>
            <a:r>
              <a:rPr lang="en" sz="1300">
                <a:solidFill>
                  <a:srgbClr val="333333"/>
                </a:solidFill>
                <a:highlight>
                  <a:srgbClr val="FFFFFF"/>
                </a:highlight>
                <a:latin typeface="Verdana"/>
                <a:ea typeface="Verdana"/>
                <a:cs typeface="Verdana"/>
                <a:sym typeface="Verdana"/>
              </a:rPr>
              <a:t>Blackjack refers to magic number 21.</a:t>
            </a:r>
            <a:endParaRPr sz="1300">
              <a:solidFill>
                <a:srgbClr val="333333"/>
              </a:solidFill>
              <a:highlight>
                <a:srgbClr val="FFFFFF"/>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rgbClr val="FFFFFF"/>
                </a:highlight>
                <a:latin typeface="Verdana"/>
                <a:ea typeface="Verdana"/>
                <a:cs typeface="Verdana"/>
                <a:sym typeface="Verdana"/>
              </a:rPr>
              <a:t>The goal of blackjack is to beat the dealer's hand without going over 21.</a:t>
            </a:r>
            <a:endParaRPr sz="1300">
              <a:solidFill>
                <a:srgbClr val="333333"/>
              </a:solidFill>
              <a:highlight>
                <a:srgbClr val="FFFFFF"/>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rgbClr val="FFFFFF"/>
                </a:highlight>
                <a:latin typeface="Verdana"/>
                <a:ea typeface="Verdana"/>
                <a:cs typeface="Verdana"/>
                <a:sym typeface="Verdana"/>
              </a:rPr>
              <a:t>Face cards are worth 10. Aces are worth 1 or 11, whichever makes a better hand.</a:t>
            </a:r>
            <a:endParaRPr sz="1300">
              <a:solidFill>
                <a:srgbClr val="333333"/>
              </a:solidFill>
              <a:highlight>
                <a:srgbClr val="FFFFFF"/>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rgbClr val="FFFFFF"/>
                </a:highlight>
                <a:latin typeface="Verdana"/>
                <a:ea typeface="Verdana"/>
                <a:cs typeface="Verdana"/>
                <a:sym typeface="Verdana"/>
              </a:rPr>
              <a:t>Each player starts with two cards, one of the dealer's cards is hidden until the end.</a:t>
            </a:r>
            <a:endParaRPr sz="1300">
              <a:solidFill>
                <a:srgbClr val="333333"/>
              </a:solidFill>
              <a:highlight>
                <a:srgbClr val="FFFFFF"/>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chemeClr val="lt1"/>
                </a:highlight>
                <a:latin typeface="Verdana"/>
                <a:ea typeface="Verdana"/>
                <a:cs typeface="Verdana"/>
                <a:sym typeface="Verdana"/>
              </a:rPr>
              <a:t>If you go over 21 you bust, and the dealer wins regardless of the dealer's hand.</a:t>
            </a:r>
            <a:endParaRPr sz="1300">
              <a:solidFill>
                <a:srgbClr val="333333"/>
              </a:solidFill>
              <a:highlight>
                <a:schemeClr val="lt1"/>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chemeClr val="lt1"/>
                </a:highlight>
                <a:latin typeface="Verdana"/>
                <a:ea typeface="Verdana"/>
                <a:cs typeface="Verdana"/>
                <a:sym typeface="Verdana"/>
              </a:rPr>
              <a:t>If you are dealt 21 from the start (Ace &amp; 10), you got a blackjack.</a:t>
            </a:r>
            <a:endParaRPr sz="1300">
              <a:solidFill>
                <a:srgbClr val="333333"/>
              </a:solidFill>
              <a:highlight>
                <a:schemeClr val="lt1"/>
              </a:highlight>
              <a:latin typeface="Verdana"/>
              <a:ea typeface="Verdana"/>
              <a:cs typeface="Verdana"/>
              <a:sym typeface="Verdana"/>
            </a:endParaRPr>
          </a:p>
          <a:p>
            <a:pPr indent="-311150" lvl="0" marL="457200" rtl="0" algn="l">
              <a:lnSpc>
                <a:spcPct val="115000"/>
              </a:lnSpc>
              <a:spcBef>
                <a:spcPts val="0"/>
              </a:spcBef>
              <a:spcAft>
                <a:spcPts val="0"/>
              </a:spcAft>
              <a:buClr>
                <a:srgbClr val="333333"/>
              </a:buClr>
              <a:buSzPts val="1300"/>
              <a:buFont typeface="Verdana"/>
              <a:buChar char="●"/>
            </a:pPr>
            <a:r>
              <a:rPr lang="en" sz="1300">
                <a:solidFill>
                  <a:srgbClr val="333333"/>
                </a:solidFill>
                <a:highlight>
                  <a:schemeClr val="lt1"/>
                </a:highlight>
                <a:latin typeface="Verdana"/>
                <a:ea typeface="Verdana"/>
                <a:cs typeface="Verdana"/>
                <a:sym typeface="Verdana"/>
              </a:rPr>
              <a:t>Dealer will hit until his/her cards total 17 or higher.</a:t>
            </a:r>
            <a:endParaRPr sz="1300">
              <a:solidFill>
                <a:srgbClr val="333333"/>
              </a:solidFill>
              <a:highlight>
                <a:srgbClr val="FFFFFF"/>
              </a:highlight>
              <a:latin typeface="Verdana"/>
              <a:ea typeface="Verdana"/>
              <a:cs typeface="Verdana"/>
              <a:sym typeface="Verdana"/>
            </a:endParaRPr>
          </a:p>
          <a:p>
            <a:pPr indent="0" lvl="0" marL="457200" rtl="0" algn="l">
              <a:lnSpc>
                <a:spcPct val="115000"/>
              </a:lnSpc>
              <a:spcBef>
                <a:spcPts val="900"/>
              </a:spcBef>
              <a:spcAft>
                <a:spcPts val="900"/>
              </a:spcAft>
              <a:buNone/>
            </a:pPr>
            <a:r>
              <a:t/>
            </a:r>
            <a:endParaRPr sz="1300">
              <a:solidFill>
                <a:srgbClr val="333333"/>
              </a:solidFill>
              <a:highlight>
                <a:srgbClr val="FFFFFF"/>
              </a:highlight>
              <a:latin typeface="Verdana"/>
              <a:ea typeface="Verdana"/>
              <a:cs typeface="Verdana"/>
              <a:sym typeface="Verdan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additive="base">
                                        <p:cTn dur="1000"/>
                                        <p:tgtEl>
                                          <p:spTgt spid="7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5"/>
          <p:cNvPicPr preferRelativeResize="0"/>
          <p:nvPr/>
        </p:nvPicPr>
        <p:blipFill>
          <a:blip r:embed="rId3">
            <a:alphaModFix/>
          </a:blip>
          <a:stretch>
            <a:fillRect/>
          </a:stretch>
        </p:blipFill>
        <p:spPr>
          <a:xfrm>
            <a:off x="2" y="9859"/>
            <a:ext cx="9143999" cy="513364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pic>
        <p:nvPicPr>
          <p:cNvPr id="85" name="Google Shape;85;p16"/>
          <p:cNvPicPr preferRelativeResize="0"/>
          <p:nvPr/>
        </p:nvPicPr>
        <p:blipFill>
          <a:blip r:embed="rId3">
            <a:alphaModFix/>
          </a:blip>
          <a:stretch>
            <a:fillRect/>
          </a:stretch>
        </p:blipFill>
        <p:spPr>
          <a:xfrm>
            <a:off x="5728950" y="3411225"/>
            <a:ext cx="2857500" cy="1600200"/>
          </a:xfrm>
          <a:prstGeom prst="rect">
            <a:avLst/>
          </a:prstGeom>
          <a:noFill/>
          <a:ln>
            <a:noFill/>
          </a:ln>
        </p:spPr>
      </p:pic>
      <p:pic>
        <p:nvPicPr>
          <p:cNvPr id="86" name="Google Shape;86;p16"/>
          <p:cNvPicPr preferRelativeResize="0"/>
          <p:nvPr/>
        </p:nvPicPr>
        <p:blipFill>
          <a:blip r:embed="rId4">
            <a:alphaModFix/>
          </a:blip>
          <a:stretch>
            <a:fillRect/>
          </a:stretch>
        </p:blipFill>
        <p:spPr>
          <a:xfrm>
            <a:off x="1008050" y="1670200"/>
            <a:ext cx="2847975" cy="1609725"/>
          </a:xfrm>
          <a:prstGeom prst="rect">
            <a:avLst/>
          </a:prstGeom>
          <a:noFill/>
          <a:ln>
            <a:noFill/>
          </a:ln>
        </p:spPr>
      </p:pic>
      <p:pic>
        <p:nvPicPr>
          <p:cNvPr id="87" name="Google Shape;87;p16"/>
          <p:cNvPicPr preferRelativeResize="0"/>
          <p:nvPr/>
        </p:nvPicPr>
        <p:blipFill>
          <a:blip r:embed="rId5">
            <a:alphaModFix/>
          </a:blip>
          <a:stretch>
            <a:fillRect/>
          </a:stretch>
        </p:blipFill>
        <p:spPr>
          <a:xfrm>
            <a:off x="3085825" y="0"/>
            <a:ext cx="2847975" cy="1609725"/>
          </a:xfrm>
          <a:prstGeom prst="rect">
            <a:avLst/>
          </a:prstGeom>
          <a:noFill/>
          <a:ln>
            <a:noFill/>
          </a:ln>
        </p:spPr>
      </p:pic>
      <p:pic>
        <p:nvPicPr>
          <p:cNvPr id="88" name="Google Shape;88;p16"/>
          <p:cNvPicPr preferRelativeResize="0"/>
          <p:nvPr/>
        </p:nvPicPr>
        <p:blipFill>
          <a:blip r:embed="rId6">
            <a:alphaModFix/>
          </a:blip>
          <a:stretch>
            <a:fillRect/>
          </a:stretch>
        </p:blipFill>
        <p:spPr>
          <a:xfrm>
            <a:off x="5728950" y="1674963"/>
            <a:ext cx="2723525" cy="1600200"/>
          </a:xfrm>
          <a:prstGeom prst="rect">
            <a:avLst/>
          </a:prstGeom>
          <a:noFill/>
          <a:ln>
            <a:noFill/>
          </a:ln>
        </p:spPr>
      </p:pic>
      <p:pic>
        <p:nvPicPr>
          <p:cNvPr id="89" name="Google Shape;89;p16"/>
          <p:cNvPicPr preferRelativeResize="0"/>
          <p:nvPr/>
        </p:nvPicPr>
        <p:blipFill>
          <a:blip r:embed="rId7">
            <a:alphaModFix/>
          </a:blip>
          <a:stretch>
            <a:fillRect/>
          </a:stretch>
        </p:blipFill>
        <p:spPr>
          <a:xfrm>
            <a:off x="1053125" y="3431938"/>
            <a:ext cx="2757832" cy="1558775"/>
          </a:xfrm>
          <a:prstGeom prst="rect">
            <a:avLst/>
          </a:prstGeom>
          <a:noFill/>
          <a:ln>
            <a:noFill/>
          </a:ln>
        </p:spPr>
      </p:pic>
      <p:sp>
        <p:nvSpPr>
          <p:cNvPr id="90" name="Google Shape;90;p16"/>
          <p:cNvSpPr txBox="1"/>
          <p:nvPr/>
        </p:nvSpPr>
        <p:spPr>
          <a:xfrm>
            <a:off x="163700" y="275275"/>
            <a:ext cx="2522100" cy="7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Roboto"/>
                <a:ea typeface="Roboto"/>
                <a:cs typeface="Roboto"/>
                <a:sym typeface="Roboto"/>
              </a:rPr>
              <a:t>SYMBOLS</a:t>
            </a:r>
            <a:endParaRPr sz="2400">
              <a:solidFill>
                <a:srgbClr val="FFFFFF"/>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87"/>
                                        </p:tgtEl>
                                        <p:attrNameLst>
                                          <p:attrName>style.visibility</p:attrName>
                                        </p:attrNameLst>
                                      </p:cBhvr>
                                      <p:to>
                                        <p:strVal val="visible"/>
                                      </p:to>
                                    </p:set>
                                    <p:anim calcmode="lin" valueType="num">
                                      <p:cBhvr additive="base">
                                        <p:cTn dur="1000"/>
                                        <p:tgtEl>
                                          <p:spTgt spid="8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6"/>
                                        </p:tgtEl>
                                        <p:attrNameLst>
                                          <p:attrName>style.visibility</p:attrName>
                                        </p:attrNameLst>
                                      </p:cBhvr>
                                      <p:to>
                                        <p:strVal val="visible"/>
                                      </p:to>
                                    </p:set>
                                    <p:anim calcmode="lin" valueType="num">
                                      <p:cBhvr additive="base">
                                        <p:cTn dur="1000"/>
                                        <p:tgtEl>
                                          <p:spTgt spid="8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1000"/>
                                        <p:tgtEl>
                                          <p:spTgt spid="8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1000"/>
                                        <p:tgtEl>
                                          <p:spTgt spid="8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1000"/>
                                        <p:tgtEl>
                                          <p:spTgt spid="8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7"/>
          <p:cNvSpPr txBox="1"/>
          <p:nvPr>
            <p:ph idx="1" type="body"/>
          </p:nvPr>
        </p:nvSpPr>
        <p:spPr>
          <a:xfrm>
            <a:off x="311700" y="1506475"/>
            <a:ext cx="4078500" cy="3075300"/>
          </a:xfrm>
          <a:prstGeom prst="rect">
            <a:avLst/>
          </a:prstGeom>
          <a:solidFill>
            <a:srgbClr val="FCE5CD"/>
          </a:solidFill>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200">
                <a:solidFill>
                  <a:srgbClr val="1155CC"/>
                </a:solidFill>
                <a:latin typeface="Playfair Display Regular"/>
                <a:ea typeface="Playfair Display Regular"/>
                <a:cs typeface="Playfair Display Regular"/>
                <a:sym typeface="Playfair Display Regular"/>
              </a:rPr>
              <a:t>HIT</a:t>
            </a:r>
            <a:endParaRPr sz="2200">
              <a:solidFill>
                <a:srgbClr val="1155CC"/>
              </a:solidFill>
              <a:latin typeface="Playfair Display Regular"/>
              <a:ea typeface="Playfair Display Regular"/>
              <a:cs typeface="Playfair Display Regular"/>
              <a:sym typeface="Playfair Display Regular"/>
            </a:endParaRPr>
          </a:p>
          <a:p>
            <a:pPr indent="0" lvl="0" marL="0" rtl="0" algn="l">
              <a:lnSpc>
                <a:spcPct val="100000"/>
              </a:lnSpc>
              <a:spcBef>
                <a:spcPts val="1600"/>
              </a:spcBef>
              <a:spcAft>
                <a:spcPts val="1600"/>
              </a:spcAft>
              <a:buNone/>
            </a:pPr>
            <a:r>
              <a:rPr lang="en" sz="1600">
                <a:solidFill>
                  <a:srgbClr val="434343"/>
                </a:solidFill>
                <a:latin typeface="Playfair Display Regular"/>
                <a:ea typeface="Playfair Display Regular"/>
                <a:cs typeface="Playfair Display Regular"/>
                <a:sym typeface="Playfair Display Regular"/>
              </a:rPr>
              <a:t>Player draws a card from the deck. If the player is not busted he can again hit, stay or double down in the next move.</a:t>
            </a:r>
            <a:endParaRPr sz="1600">
              <a:solidFill>
                <a:srgbClr val="434343"/>
              </a:solidFill>
              <a:latin typeface="Playfair Display Regular"/>
              <a:ea typeface="Playfair Display Regular"/>
              <a:cs typeface="Playfair Display Regular"/>
              <a:sym typeface="Playfair Display Regular"/>
            </a:endParaRPr>
          </a:p>
        </p:txBody>
      </p:sp>
      <p:sp>
        <p:nvSpPr>
          <p:cNvPr id="96" name="Google Shape;96;p17"/>
          <p:cNvSpPr txBox="1"/>
          <p:nvPr>
            <p:ph idx="2" type="body"/>
          </p:nvPr>
        </p:nvSpPr>
        <p:spPr>
          <a:xfrm>
            <a:off x="4820675" y="1506600"/>
            <a:ext cx="3916800" cy="3075300"/>
          </a:xfrm>
          <a:prstGeom prst="rect">
            <a:avLst/>
          </a:prstGeom>
          <a:solidFill>
            <a:srgbClr val="FCE5C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1155CC"/>
                </a:solidFill>
                <a:latin typeface="Playfair Display Regular"/>
                <a:ea typeface="Playfair Display Regular"/>
                <a:cs typeface="Playfair Display Regular"/>
                <a:sym typeface="Playfair Display Regular"/>
              </a:rPr>
              <a:t>STAY</a:t>
            </a:r>
            <a:endParaRPr sz="2100">
              <a:solidFill>
                <a:srgbClr val="1155CC"/>
              </a:solidFill>
              <a:latin typeface="Playfair Display Regular"/>
              <a:ea typeface="Playfair Display Regular"/>
              <a:cs typeface="Playfair Display Regular"/>
              <a:sym typeface="Playfair Display Regular"/>
            </a:endParaRPr>
          </a:p>
          <a:p>
            <a:pPr indent="0" lvl="0" marL="0" rtl="0" algn="l">
              <a:spcBef>
                <a:spcPts val="1600"/>
              </a:spcBef>
              <a:spcAft>
                <a:spcPts val="0"/>
              </a:spcAft>
              <a:buNone/>
            </a:pPr>
            <a:r>
              <a:rPr lang="en" sz="1600">
                <a:solidFill>
                  <a:srgbClr val="434343"/>
                </a:solidFill>
                <a:latin typeface="Playfair Display Regular"/>
                <a:ea typeface="Playfair Display Regular"/>
                <a:cs typeface="Playfair Display Regular"/>
                <a:sym typeface="Playfair Display Regular"/>
              </a:rPr>
              <a:t>In this move, the player does nothing and waits for the dealer to gets busted or his total is sufficient to beat the dealer.</a:t>
            </a:r>
            <a:endParaRPr sz="1600">
              <a:solidFill>
                <a:srgbClr val="434343"/>
              </a:solidFill>
              <a:latin typeface="Playfair Display Regular"/>
              <a:ea typeface="Playfair Display Regular"/>
              <a:cs typeface="Playfair Display Regular"/>
              <a:sym typeface="Playfair Display Regular"/>
            </a:endParaRPr>
          </a:p>
          <a:p>
            <a:pPr indent="0" lvl="0" marL="0" rtl="0" algn="l">
              <a:spcBef>
                <a:spcPts val="1600"/>
              </a:spcBef>
              <a:spcAft>
                <a:spcPts val="1600"/>
              </a:spcAft>
              <a:buNone/>
            </a:pPr>
            <a:r>
              <a:t/>
            </a:r>
            <a:endParaRPr sz="2100">
              <a:solidFill>
                <a:srgbClr val="1155CC"/>
              </a:solidFill>
              <a:latin typeface="Playfair Display Regular"/>
              <a:ea typeface="Playfair Display Regular"/>
              <a:cs typeface="Playfair Display Regular"/>
              <a:sym typeface="Playfair Display Regular"/>
            </a:endParaRPr>
          </a:p>
        </p:txBody>
      </p:sp>
      <p:sp>
        <p:nvSpPr>
          <p:cNvPr id="97" name="Google Shape;97;p17"/>
          <p:cNvSpPr txBox="1"/>
          <p:nvPr/>
        </p:nvSpPr>
        <p:spPr>
          <a:xfrm>
            <a:off x="265425" y="172175"/>
            <a:ext cx="8723100" cy="96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200">
                <a:solidFill>
                  <a:srgbClr val="D9D9D9"/>
                </a:solidFill>
                <a:latin typeface="Playfair Display Regular"/>
                <a:ea typeface="Playfair Display Regular"/>
                <a:cs typeface="Playfair Display Regular"/>
                <a:sym typeface="Playfair Display Regular"/>
              </a:rPr>
              <a:t>MOVES ALLOWED</a:t>
            </a:r>
            <a:endParaRPr sz="4200">
              <a:solidFill>
                <a:srgbClr val="D9D9D9"/>
              </a:solidFill>
              <a:latin typeface="Playfair Display Regular"/>
              <a:ea typeface="Playfair Display Regular"/>
              <a:cs typeface="Playfair Display Regular"/>
              <a:sym typeface="Playfair Display Regul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additive="base">
                                        <p:cTn dur="1000"/>
                                        <p:tgtEl>
                                          <p:spTgt spid="9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5"/>
                                        </p:tgtEl>
                                        <p:attrNameLst>
                                          <p:attrName>style.visibility</p:attrName>
                                        </p:attrNameLst>
                                      </p:cBhvr>
                                      <p:to>
                                        <p:strVal val="visible"/>
                                      </p:to>
                                    </p:set>
                                    <p:anim calcmode="lin" valueType="num">
                                      <p:cBhvr additive="base">
                                        <p:cTn dur="1000"/>
                                        <p:tgtEl>
                                          <p:spTgt spid="9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1000"/>
                                        <p:tgtEl>
                                          <p:spTgt spid="9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272600"/>
            <a:ext cx="8520600" cy="83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200">
                <a:latin typeface="Playfair Display Regular"/>
                <a:ea typeface="Playfair Display Regular"/>
                <a:cs typeface="Playfair Display Regular"/>
                <a:sym typeface="Playfair Display Regular"/>
              </a:rPr>
              <a:t>MOVES ALLOWED</a:t>
            </a:r>
            <a:endParaRPr sz="4200">
              <a:latin typeface="Playfair Display Regular"/>
              <a:ea typeface="Playfair Display Regular"/>
              <a:cs typeface="Playfair Display Regular"/>
              <a:sym typeface="Playfair Display Regular"/>
            </a:endParaRPr>
          </a:p>
        </p:txBody>
      </p:sp>
      <p:sp>
        <p:nvSpPr>
          <p:cNvPr id="103" name="Google Shape;103;p18"/>
          <p:cNvSpPr txBox="1"/>
          <p:nvPr>
            <p:ph idx="1" type="body"/>
          </p:nvPr>
        </p:nvSpPr>
        <p:spPr>
          <a:xfrm>
            <a:off x="311700" y="1505700"/>
            <a:ext cx="3999900" cy="3076200"/>
          </a:xfrm>
          <a:prstGeom prst="rect">
            <a:avLst/>
          </a:prstGeom>
          <a:solidFill>
            <a:srgbClr val="FCE5C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CC0000"/>
                </a:solidFill>
                <a:latin typeface="Playfair Display Regular"/>
                <a:ea typeface="Playfair Display Regular"/>
                <a:cs typeface="Playfair Display Regular"/>
                <a:sym typeface="Playfair Display Regular"/>
              </a:rPr>
              <a:t>Double Down</a:t>
            </a:r>
            <a:endParaRPr sz="2100">
              <a:solidFill>
                <a:srgbClr val="CC0000"/>
              </a:solidFill>
              <a:latin typeface="Playfair Display Regular"/>
              <a:ea typeface="Playfair Display Regular"/>
              <a:cs typeface="Playfair Display Regular"/>
              <a:sym typeface="Playfair Display Regular"/>
            </a:endParaRPr>
          </a:p>
          <a:p>
            <a:pPr indent="0" lvl="0" marL="0" rtl="0" algn="l">
              <a:spcBef>
                <a:spcPts val="1600"/>
              </a:spcBef>
              <a:spcAft>
                <a:spcPts val="1600"/>
              </a:spcAft>
              <a:buNone/>
            </a:pPr>
            <a:r>
              <a:rPr lang="en" sz="1600">
                <a:solidFill>
                  <a:srgbClr val="434343"/>
                </a:solidFill>
                <a:latin typeface="Playfair Display Regular"/>
                <a:ea typeface="Playfair Display Regular"/>
                <a:cs typeface="Playfair Display Regular"/>
                <a:sym typeface="Playfair Display Regular"/>
              </a:rPr>
              <a:t>The player is confident about the next hit and he doubles the bet. After doubling down, the player is allowed to draw only one card.</a:t>
            </a:r>
            <a:endParaRPr sz="1600">
              <a:solidFill>
                <a:srgbClr val="434343"/>
              </a:solidFill>
              <a:latin typeface="Playfair Display Regular"/>
              <a:ea typeface="Playfair Display Regular"/>
              <a:cs typeface="Playfair Display Regular"/>
              <a:sym typeface="Playfair Display Regular"/>
            </a:endParaRPr>
          </a:p>
        </p:txBody>
      </p:sp>
      <p:sp>
        <p:nvSpPr>
          <p:cNvPr id="104" name="Google Shape;104;p18"/>
          <p:cNvSpPr txBox="1"/>
          <p:nvPr>
            <p:ph idx="2" type="body"/>
          </p:nvPr>
        </p:nvSpPr>
        <p:spPr>
          <a:xfrm>
            <a:off x="4832400" y="1505700"/>
            <a:ext cx="3999900" cy="3076200"/>
          </a:xfrm>
          <a:prstGeom prst="rect">
            <a:avLst/>
          </a:prstGeom>
          <a:solidFill>
            <a:srgbClr val="FCE5CD"/>
          </a:solidFill>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rgbClr val="CC0000"/>
                </a:solidFill>
                <a:latin typeface="Playfair Display Regular"/>
                <a:ea typeface="Playfair Display Regular"/>
                <a:cs typeface="Playfair Display Regular"/>
                <a:sym typeface="Playfair Display Regular"/>
              </a:rPr>
              <a:t>SPLIT</a:t>
            </a:r>
            <a:endParaRPr sz="2100">
              <a:solidFill>
                <a:srgbClr val="CC0000"/>
              </a:solidFill>
              <a:latin typeface="Playfair Display Regular"/>
              <a:ea typeface="Playfair Display Regular"/>
              <a:cs typeface="Playfair Display Regular"/>
              <a:sym typeface="Playfair Display Regular"/>
            </a:endParaRPr>
          </a:p>
          <a:p>
            <a:pPr indent="0" lvl="0" marL="0" rtl="0" algn="l">
              <a:spcBef>
                <a:spcPts val="1600"/>
              </a:spcBef>
              <a:spcAft>
                <a:spcPts val="1600"/>
              </a:spcAft>
              <a:buNone/>
            </a:pPr>
            <a:r>
              <a:rPr lang="en" sz="1600">
                <a:solidFill>
                  <a:srgbClr val="434343"/>
                </a:solidFill>
                <a:latin typeface="Playfair Display Regular"/>
                <a:ea typeface="Playfair Display Regular"/>
                <a:cs typeface="Playfair Display Regular"/>
                <a:sym typeface="Playfair Display Regular"/>
              </a:rPr>
              <a:t>When the player is dealt with same value cards he has an option to split his hand into two. Then he has to bet on both of his hands.</a:t>
            </a:r>
            <a:endParaRPr sz="1600">
              <a:solidFill>
                <a:srgbClr val="434343"/>
              </a:solidFill>
              <a:latin typeface="Playfair Display Regular"/>
              <a:ea typeface="Playfair Display Regular"/>
              <a:cs typeface="Playfair Display Regular"/>
              <a:sym typeface="Playfair Display Regul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2"/>
                                        </p:tgtEl>
                                        <p:attrNameLst>
                                          <p:attrName>style.visibility</p:attrName>
                                        </p:attrNameLst>
                                      </p:cBhvr>
                                      <p:to>
                                        <p:strVal val="visible"/>
                                      </p:to>
                                    </p:set>
                                    <p:anim calcmode="lin" valueType="num">
                                      <p:cBhvr additive="base">
                                        <p:cTn dur="1000"/>
                                        <p:tgtEl>
                                          <p:spTgt spid="10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3"/>
                                        </p:tgtEl>
                                        <p:attrNameLst>
                                          <p:attrName>style.visibility</p:attrName>
                                        </p:attrNameLst>
                                      </p:cBhvr>
                                      <p:to>
                                        <p:strVal val="visible"/>
                                      </p:to>
                                    </p:set>
                                    <p:anim calcmode="lin" valueType="num">
                                      <p:cBhvr additive="base">
                                        <p:cTn dur="1000"/>
                                        <p:tgtEl>
                                          <p:spTgt spid="10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1000"/>
                                        <p:tgtEl>
                                          <p:spTgt spid="10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descr="Winning session using basic blackjack strategy. If you have any tips, comments or other games you want us to play. Please comment below.&#10;&#10;0:07 Gameplay&#10;3:10 Tips and Strategy&#10;13:50 Tips and Strategy&#10;&#10;&#10;Join Our Members Only Area&#10;https://www.youtube.com/channel/UCASGPE677dosnkwDAjOP8Kw/join&#10;&#10;&#10; New Merch Store&#10;https://shop.spreadshirt.com/neversplit10s&#10;&#10;Youtube&#10;http://www.youtube.com/c/NeverSplit10s&#10;&#10;Twitch &#10;https://www.twitch.tv/neversplit10s/&#10;&#10;The intended purpose of this video is to provide education and entertainment on various table games including but not limited to blackjack, poker, Texas stacks holdem, roulette, stacks holdem, four card stacks holdem, Hopefully you enjoy and follow along on this journey.  Learn to play blackjack basic strategy. Play Blackjack with the dealer in this first person view format.&#10;&#10;These videos are subject to copyright and any unauthorized use without consent will not be tolerated. &#10;&#10;To discuss partnerships please email neversplit1010@gmail.com" id="110" name="Google Shape;110;p19" title="$20,000 Blackjack Win - Crazy up and down session">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OF BLACKJACK</a:t>
            </a:r>
            <a:endParaRPr/>
          </a:p>
        </p:txBody>
      </p:sp>
      <p:sp>
        <p:nvSpPr>
          <p:cNvPr id="116" name="Google Shape;116;p20"/>
          <p:cNvSpPr txBox="1"/>
          <p:nvPr/>
        </p:nvSpPr>
        <p:spPr>
          <a:xfrm>
            <a:off x="267850" y="1443400"/>
            <a:ext cx="8303100" cy="3519300"/>
          </a:xfrm>
          <a:prstGeom prst="rect">
            <a:avLst/>
          </a:prstGeom>
          <a:solidFill>
            <a:srgbClr val="EFEFEF"/>
          </a:solid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In 1956, THORP WITH HIS THREE COLLEAGUES, </a:t>
            </a:r>
            <a:r>
              <a:rPr lang="en">
                <a:latin typeface="Roboto"/>
                <a:ea typeface="Roboto"/>
                <a:cs typeface="Roboto"/>
                <a:sym typeface="Roboto"/>
              </a:rPr>
              <a:t>PUBLISHED</a:t>
            </a:r>
            <a:r>
              <a:rPr lang="en">
                <a:latin typeface="Roboto"/>
                <a:ea typeface="Roboto"/>
                <a:cs typeface="Roboto"/>
                <a:sym typeface="Roboto"/>
              </a:rPr>
              <a:t> THE OPTIMUM STRATEGY, BY </a:t>
            </a:r>
            <a:r>
              <a:rPr lang="en">
                <a:latin typeface="Roboto"/>
                <a:ea typeface="Roboto"/>
                <a:cs typeface="Roboto"/>
                <a:sym typeface="Roboto"/>
              </a:rPr>
              <a:t>EMPIRICAL</a:t>
            </a:r>
            <a:r>
              <a:rPr lang="en">
                <a:latin typeface="Roboto"/>
                <a:ea typeface="Roboto"/>
                <a:cs typeface="Roboto"/>
                <a:sym typeface="Roboto"/>
              </a:rPr>
              <a:t> TRIALS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IN 1962, </a:t>
            </a:r>
            <a:r>
              <a:rPr lang="en">
                <a:latin typeface="Roboto"/>
                <a:ea typeface="Roboto"/>
                <a:cs typeface="Roboto"/>
                <a:sym typeface="Roboto"/>
              </a:rPr>
              <a:t>MATHEMATICS</a:t>
            </a:r>
            <a:r>
              <a:rPr lang="en">
                <a:latin typeface="Roboto"/>
                <a:ea typeface="Roboto"/>
                <a:cs typeface="Roboto"/>
                <a:sym typeface="Roboto"/>
              </a:rPr>
              <a:t> PROFESSOR, DR, EDWARD THORP WROTE BOOK “</a:t>
            </a:r>
            <a:r>
              <a:rPr b="1" lang="en" u="sng">
                <a:latin typeface="Roboto"/>
                <a:ea typeface="Roboto"/>
                <a:cs typeface="Roboto"/>
                <a:sym typeface="Roboto"/>
              </a:rPr>
              <a:t>BEAT THE DEALER</a:t>
            </a:r>
            <a:r>
              <a:rPr lang="en">
                <a:latin typeface="Roboto"/>
                <a:ea typeface="Roboto"/>
                <a:cs typeface="Roboto"/>
                <a:sym typeface="Roboto"/>
              </a:rPr>
              <a:t>”.</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AFTER BASIC STRATEGY, </a:t>
            </a:r>
            <a:r>
              <a:rPr lang="en">
                <a:latin typeface="Roboto"/>
                <a:ea typeface="Roboto"/>
                <a:cs typeface="Roboto"/>
                <a:sym typeface="Roboto"/>
              </a:rPr>
              <a:t>EVOLUTIONARY</a:t>
            </a:r>
            <a:r>
              <a:rPr lang="en">
                <a:latin typeface="Roboto"/>
                <a:ea typeface="Roboto"/>
                <a:cs typeface="Roboto"/>
                <a:sym typeface="Roboto"/>
              </a:rPr>
              <a:t> ALGORITHM WAS DEVELOPED WITH 3 MILLION SIMULATIONS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THEN EVOLVED BASIC STRATEGY WAS INTRODUCED THAT OFFERED ADVANTAGE OF +0.218% TO PLAYER</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THEN COUNTING CARDS STRATEGY WAS INTRODUCED WHICH GIVES THE HIGHEST CHANCE TO WIN MONEY</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THE BASIC STRATEGY FOCUSES ON</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TO MAXIMIZE PROFIT ON </a:t>
            </a:r>
            <a:r>
              <a:rPr lang="en">
                <a:latin typeface="Roboto"/>
                <a:ea typeface="Roboto"/>
                <a:cs typeface="Roboto"/>
                <a:sym typeface="Roboto"/>
              </a:rPr>
              <a:t>CONSISTENT</a:t>
            </a:r>
            <a:r>
              <a:rPr lang="en">
                <a:latin typeface="Roboto"/>
                <a:ea typeface="Roboto"/>
                <a:cs typeface="Roboto"/>
                <a:sym typeface="Roboto"/>
              </a:rPr>
              <a:t> HANDS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TO MINIMIZE LOSS IN THE LONG TERM</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COUNTING CARDS:</a:t>
            </a:r>
            <a:endParaRPr/>
          </a:p>
        </p:txBody>
      </p:sp>
      <p:pic>
        <p:nvPicPr>
          <p:cNvPr id="122" name="Google Shape;122;p21"/>
          <p:cNvPicPr preferRelativeResize="0"/>
          <p:nvPr/>
        </p:nvPicPr>
        <p:blipFill>
          <a:blip r:embed="rId3">
            <a:alphaModFix/>
          </a:blip>
          <a:stretch>
            <a:fillRect/>
          </a:stretch>
        </p:blipFill>
        <p:spPr>
          <a:xfrm>
            <a:off x="1621950" y="1327950"/>
            <a:ext cx="5585074" cy="3714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